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98" r:id="rId3"/>
    <p:sldId id="299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62" r:id="rId42"/>
    <p:sldId id="297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660" autoAdjust="0"/>
  </p:normalViewPr>
  <p:slideViewPr>
    <p:cSldViewPr snapToGrid="0">
      <p:cViewPr varScale="1">
        <p:scale>
          <a:sx n="121" d="100"/>
          <a:sy n="121" d="100"/>
        </p:scale>
        <p:origin x="9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19254-7EB9-4129-A040-19C77DC782C0}" type="datetimeFigureOut">
              <a:rPr lang="de-CH" smtClean="0"/>
              <a:t>24.09.2020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FBBBC-0C84-47AC-A6D0-C11521975E7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197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Bildschirmausschnit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50" y="99576"/>
            <a:ext cx="1921350" cy="10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2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732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401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Bildschirmausschnit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50" y="99576"/>
            <a:ext cx="1921350" cy="10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75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674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410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679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55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76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60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680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m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D18CD-11DC-4955-A191-CE08052F65C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Bildschirmausschnitt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50" y="99576"/>
            <a:ext cx="1921350" cy="10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A5F9096-650E-4A35-BDB4-3EC7D246E4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71" r="902" b="31961"/>
          <a:stretch/>
        </p:blipFill>
        <p:spPr>
          <a:xfrm>
            <a:off x="838200" y="1155033"/>
            <a:ext cx="10515600" cy="49249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0" y="2417763"/>
            <a:ext cx="10515600" cy="2387600"/>
          </a:xfrm>
        </p:spPr>
        <p:txBody>
          <a:bodyPr>
            <a:norm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</a:rPr>
              <a:t>Revision Ortsplanung Balgach</a:t>
            </a:r>
            <a:r>
              <a:rPr lang="de-CH" sz="4800" b="1" dirty="0" smtClean="0">
                <a:solidFill>
                  <a:schemeClr val="bg1"/>
                </a:solidFill>
              </a:rPr>
              <a:t/>
            </a:r>
            <a:br>
              <a:rPr lang="de-CH" sz="4800" b="1" dirty="0" smtClean="0">
                <a:solidFill>
                  <a:schemeClr val="bg1"/>
                </a:solidFill>
              </a:rPr>
            </a:br>
            <a:r>
              <a:rPr lang="de-CH" sz="2000" b="1" dirty="0" smtClean="0">
                <a:solidFill>
                  <a:schemeClr val="bg1"/>
                </a:solidFill>
              </a:rPr>
              <a:t> </a:t>
            </a:r>
            <a:r>
              <a:rPr lang="de-CH" b="1" dirty="0" smtClean="0">
                <a:solidFill>
                  <a:schemeClr val="bg1"/>
                </a:solidFill>
              </a:rPr>
              <a:t/>
            </a:r>
            <a:br>
              <a:rPr lang="de-CH" b="1" dirty="0" smtClean="0">
                <a:solidFill>
                  <a:schemeClr val="bg1"/>
                </a:solidFill>
              </a:rPr>
            </a:br>
            <a:r>
              <a:rPr lang="de-CH" sz="4000" b="1" dirty="0" smtClean="0">
                <a:solidFill>
                  <a:schemeClr val="bg1"/>
                </a:solidFill>
              </a:rPr>
              <a:t>Vorstellung Ortsbauliche Studie</a:t>
            </a:r>
            <a:endParaRPr lang="de-CH" sz="4000" b="1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8200" y="1358901"/>
            <a:ext cx="10515600" cy="1655762"/>
          </a:xfrm>
        </p:spPr>
        <p:txBody>
          <a:bodyPr/>
          <a:lstStyle/>
          <a:p>
            <a:endParaRPr lang="de-CH" dirty="0">
              <a:solidFill>
                <a:schemeClr val="bg1"/>
              </a:solidFill>
            </a:endParaRPr>
          </a:p>
          <a:p>
            <a:r>
              <a:rPr lang="de-CH" sz="4400" b="1" dirty="0" smtClean="0">
                <a:solidFill>
                  <a:schemeClr val="bg1"/>
                </a:solidFill>
              </a:rPr>
              <a:t>Herzlich Willkommen</a:t>
            </a:r>
            <a:endParaRPr lang="de-CH" sz="4400" b="1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</a:t>
            </a:fld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838200" y="535940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Informationsveranstaltung 24. September 2020</a:t>
            </a:r>
            <a:endParaRPr lang="de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7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BE2C2-13CA-B64D-AEA0-D0BAFB3B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37698" cy="1325563"/>
          </a:xfrm>
        </p:spPr>
        <p:txBody>
          <a:bodyPr anchor="t" anchorCtr="0">
            <a:noAutofit/>
          </a:bodyPr>
          <a:lstStyle/>
          <a:p>
            <a:r>
              <a:rPr lang="de-CH" sz="3200" b="1" dirty="0"/>
              <a:t>2.1 Lektüre des Territoriums</a:t>
            </a:r>
            <a:endParaRPr lang="de-DE" sz="3200" b="1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1106CF8-E60F-2641-8522-53DCC787C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r="6058"/>
          <a:stretch/>
        </p:blipFill>
        <p:spPr>
          <a:xfrm>
            <a:off x="838200" y="1417195"/>
            <a:ext cx="6045200" cy="4676424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47E2E0-1A56-BE44-B482-D67F946D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45C3B2-E2C0-8349-B924-A33FFF3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F660AC-E683-3947-8CCA-06333001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10</a:t>
            </a:fld>
            <a:endParaRPr lang="de-CH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8BC8E2C-240F-D845-8ECB-FCF1FA0C1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/>
          <a:stretch/>
        </p:blipFill>
        <p:spPr>
          <a:xfrm>
            <a:off x="7112000" y="1417195"/>
            <a:ext cx="5080000" cy="46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7">
            <a:extLst>
              <a:ext uri="{FF2B5EF4-FFF2-40B4-BE49-F238E27FC236}">
                <a16:creationId xmlns:a16="http://schemas.microsoft.com/office/drawing/2014/main" id="{1DF5AA67-BAC1-E44A-A20B-FC9BA78D3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16324" r="13271" b="6741"/>
          <a:stretch/>
        </p:blipFill>
        <p:spPr>
          <a:xfrm>
            <a:off x="838200" y="2601714"/>
            <a:ext cx="5077800" cy="34911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D5E0F6-F965-5442-A010-427846C3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01493" cy="1325563"/>
          </a:xfrm>
        </p:spPr>
        <p:txBody>
          <a:bodyPr anchor="t" anchorCtr="0">
            <a:noAutofit/>
          </a:bodyPr>
          <a:lstStyle/>
          <a:p>
            <a:r>
              <a:rPr lang="de-CH" sz="3200" b="1" dirty="0"/>
              <a:t>2.2 Lektüre des Territoriums </a:t>
            </a:r>
            <a:r>
              <a:rPr lang="de-CH" sz="3200" dirty="0"/>
              <a:t> </a:t>
            </a:r>
            <a:endParaRPr lang="de-DE" sz="32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A75009-8680-FA43-BA14-2BF33132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38BE0A-6D5A-8D40-9390-15A72522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9AB81D-24BC-524F-9094-E211D347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11</a:t>
            </a:fld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9E8884-3082-B249-9507-FE27AFCA2646}"/>
              </a:ext>
            </a:extLst>
          </p:cNvPr>
          <p:cNvSpPr txBox="1"/>
          <p:nvPr/>
        </p:nvSpPr>
        <p:spPr>
          <a:xfrm rot="18713172">
            <a:off x="1245265" y="4169797"/>
            <a:ext cx="3416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ehem.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Dorfaach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Ländernkanal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B478BDE-BAA6-9148-9DE8-4D64B8797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601713"/>
            <a:ext cx="5056092" cy="34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02B1CAF-3541-EB4A-A0D5-6C6707AB4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5615"/>
          <a:stretch/>
        </p:blipFill>
        <p:spPr>
          <a:xfrm>
            <a:off x="4056104" y="1408254"/>
            <a:ext cx="7297696" cy="4684572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7A1C17-5497-294D-849B-A3DFFC6A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45A1B7-D12D-044C-84CB-51C84984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0F9620-79AF-2649-910F-C72C3E5E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12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0BB4DD6-534D-6441-9177-F7A37C633A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3. Gesamtstrategie</a:t>
            </a:r>
            <a:r>
              <a:rPr lang="de-CH" sz="3200" dirty="0"/>
              <a:t> </a:t>
            </a:r>
          </a:p>
        </p:txBody>
      </p:sp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01FA0E31-1D53-A74A-8AE6-9A1F60A2D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13212" r="82549" b="50965"/>
          <a:stretch/>
        </p:blipFill>
        <p:spPr>
          <a:xfrm>
            <a:off x="838200" y="1408255"/>
            <a:ext cx="2857906" cy="46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7A1C17-5497-294D-849B-A3DFFC6A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45A1B7-D12D-044C-84CB-51C84984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0F9620-79AF-2649-910F-C72C3E5E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13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0BB4DD6-534D-6441-9177-F7A37C633A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 Fokusgebiete </a:t>
            </a:r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793030F7-CCA2-F448-8ED4-9A6F0ECFD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5615"/>
          <a:stretch/>
        </p:blipFill>
        <p:spPr>
          <a:xfrm>
            <a:off x="4056104" y="1408254"/>
            <a:ext cx="7297696" cy="4684572"/>
          </a:xfrm>
        </p:spPr>
      </p:pic>
      <p:pic>
        <p:nvPicPr>
          <p:cNvPr id="12" name="Inhaltsplatzhalter 8">
            <a:extLst>
              <a:ext uri="{FF2B5EF4-FFF2-40B4-BE49-F238E27FC236}">
                <a16:creationId xmlns:a16="http://schemas.microsoft.com/office/drawing/2014/main" id="{BD4794CD-A31C-7047-B522-EDE848381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13212" r="82549" b="50965"/>
          <a:stretch/>
        </p:blipFill>
        <p:spPr>
          <a:xfrm>
            <a:off x="838200" y="1408255"/>
            <a:ext cx="2857906" cy="466013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525B95B-310B-4F4A-8335-AB6AB8D7DBFD}"/>
              </a:ext>
            </a:extLst>
          </p:cNvPr>
          <p:cNvSpPr/>
          <p:nvPr/>
        </p:nvSpPr>
        <p:spPr>
          <a:xfrm>
            <a:off x="9537340" y="1599205"/>
            <a:ext cx="1816460" cy="174089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7426C04-BDAE-DD44-ABA3-4094DB7CBBFC}"/>
              </a:ext>
            </a:extLst>
          </p:cNvPr>
          <p:cNvSpPr/>
          <p:nvPr/>
        </p:nvSpPr>
        <p:spPr>
          <a:xfrm>
            <a:off x="7704952" y="2733817"/>
            <a:ext cx="1130809" cy="17465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2F2BF5D-042A-1342-90D2-FEB2DDCD5D5F}"/>
              </a:ext>
            </a:extLst>
          </p:cNvPr>
          <p:cNvSpPr/>
          <p:nvPr/>
        </p:nvSpPr>
        <p:spPr>
          <a:xfrm>
            <a:off x="7209788" y="3750540"/>
            <a:ext cx="1226822" cy="116128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D1F9D90-7F92-7F44-BAED-B6F92F2A6D74}"/>
              </a:ext>
            </a:extLst>
          </p:cNvPr>
          <p:cNvSpPr/>
          <p:nvPr/>
        </p:nvSpPr>
        <p:spPr>
          <a:xfrm rot="19401562">
            <a:off x="6430503" y="2628168"/>
            <a:ext cx="2548898" cy="8767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6C88BFD-F00C-194F-A2EF-7C7EF52E0275}"/>
              </a:ext>
            </a:extLst>
          </p:cNvPr>
          <p:cNvSpPr/>
          <p:nvPr/>
        </p:nvSpPr>
        <p:spPr>
          <a:xfrm>
            <a:off x="5471340" y="3346031"/>
            <a:ext cx="1112283" cy="11366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20622AC-A64D-B546-987F-0FEBA7B19FB0}"/>
              </a:ext>
            </a:extLst>
          </p:cNvPr>
          <p:cNvSpPr/>
          <p:nvPr/>
        </p:nvSpPr>
        <p:spPr>
          <a:xfrm>
            <a:off x="4289496" y="4610100"/>
            <a:ext cx="1392574" cy="11453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E647F1A-A211-C14F-B30B-B0C3DFB5AE05}"/>
              </a:ext>
            </a:extLst>
          </p:cNvPr>
          <p:cNvSpPr txBox="1"/>
          <p:nvPr/>
        </p:nvSpPr>
        <p:spPr>
          <a:xfrm>
            <a:off x="9537340" y="3340100"/>
            <a:ext cx="1764266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Zentrum </a:t>
            </a:r>
            <a:r>
              <a:rPr lang="de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Heerbrugg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E8337B-79E7-954C-B88E-4A8D6C3C343D}"/>
              </a:ext>
            </a:extLst>
          </p:cNvPr>
          <p:cNvSpPr txBox="1"/>
          <p:nvPr/>
        </p:nvSpPr>
        <p:spPr>
          <a:xfrm>
            <a:off x="8879205" y="4254797"/>
            <a:ext cx="1714572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Grossraum Werber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8436B8D-873B-4345-843E-70F2016DAB05}"/>
              </a:ext>
            </a:extLst>
          </p:cNvPr>
          <p:cNvSpPr txBox="1"/>
          <p:nvPr/>
        </p:nvSpPr>
        <p:spPr>
          <a:xfrm>
            <a:off x="7209788" y="4921699"/>
            <a:ext cx="2003112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Areal </a:t>
            </a:r>
            <a:r>
              <a:rPr lang="de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Rohner</a:t>
            </a:r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/Eichholz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528F2EB-94AF-F045-82F7-DAB8FF05D601}"/>
              </a:ext>
            </a:extLst>
          </p:cNvPr>
          <p:cNvSpPr txBox="1"/>
          <p:nvPr/>
        </p:nvSpPr>
        <p:spPr>
          <a:xfrm>
            <a:off x="6693810" y="1824289"/>
            <a:ext cx="1712969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Ländern/</a:t>
            </a:r>
            <a:r>
              <a:rPr lang="de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Gerbeweg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8642307-E15C-D24F-9029-62DDC6E36F6F}"/>
              </a:ext>
            </a:extLst>
          </p:cNvPr>
          <p:cNvSpPr txBox="1"/>
          <p:nvPr/>
        </p:nvSpPr>
        <p:spPr>
          <a:xfrm>
            <a:off x="5471340" y="3060381"/>
            <a:ext cx="889026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Dorfmitte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7B9A244-7EF1-2840-91C0-1316DF5A3CB2}"/>
              </a:ext>
            </a:extLst>
          </p:cNvPr>
          <p:cNvSpPr txBox="1"/>
          <p:nvPr/>
        </p:nvSpPr>
        <p:spPr>
          <a:xfrm>
            <a:off x="4289496" y="5755438"/>
            <a:ext cx="2131353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Sinkeren</a:t>
            </a:r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 – Bad </a:t>
            </a:r>
            <a:r>
              <a:rPr lang="de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Balgach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8">
            <a:extLst>
              <a:ext uri="{FF2B5EF4-FFF2-40B4-BE49-F238E27FC236}">
                <a16:creationId xmlns:a16="http://schemas.microsoft.com/office/drawing/2014/main" id="{A3F43440-0D47-E64F-9AA0-396C1158B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5615"/>
          <a:stretch/>
        </p:blipFill>
        <p:spPr>
          <a:xfrm>
            <a:off x="2447152" y="1408254"/>
            <a:ext cx="7297695" cy="468457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D05800-F301-F840-A149-D5F43CFC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89045-424E-2340-85DC-782CAC2E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247189-59F6-8E40-92D1-A92C9425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14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A978E29-ED98-B34F-AB2F-DFB70A60989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4.1 Fokusgebiet Zentrum </a:t>
            </a:r>
            <a:r>
              <a:rPr lang="de-CH" sz="3200" b="1" dirty="0" err="1"/>
              <a:t>Heerbrugg</a:t>
            </a:r>
            <a:endParaRPr lang="de-CH" sz="32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046D6-3736-B642-8585-76A6F2A8BDD5}"/>
              </a:ext>
            </a:extLst>
          </p:cNvPr>
          <p:cNvSpPr/>
          <p:nvPr/>
        </p:nvSpPr>
        <p:spPr>
          <a:xfrm>
            <a:off x="7924800" y="1599205"/>
            <a:ext cx="1816460" cy="174089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70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EA7B19-493D-5A47-8D1A-9F0FF0E69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66F04B-DF88-014C-B9B2-3314E0CC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336101-9AA2-724C-A961-9A71C6B0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15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F2F1C3A-7732-2541-A728-99A020D53D5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4.1 Fokusgebiet Zentrum </a:t>
            </a:r>
            <a:r>
              <a:rPr lang="de-CH" sz="3200" b="1" dirty="0" err="1"/>
              <a:t>Heerbrugg</a:t>
            </a:r>
            <a:endParaRPr lang="de-CH" sz="3200" b="1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0B2CCFB-F9A2-754B-B031-17E80BBA6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3477" r="2578" b="4902"/>
          <a:stretch/>
        </p:blipFill>
        <p:spPr>
          <a:xfrm>
            <a:off x="838200" y="1363223"/>
            <a:ext cx="6604000" cy="4729602"/>
          </a:xfrm>
        </p:spPr>
      </p:pic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980BBF82-4108-1042-83C8-672D4B8C8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r="6363"/>
          <a:stretch/>
        </p:blipFill>
        <p:spPr>
          <a:xfrm>
            <a:off x="7651466" y="2321681"/>
            <a:ext cx="4540534" cy="27654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12F5717-993D-8846-94A7-162310A790AA}"/>
              </a:ext>
            </a:extLst>
          </p:cNvPr>
          <p:cNvSpPr txBox="1"/>
          <p:nvPr/>
        </p:nvSpPr>
        <p:spPr>
          <a:xfrm>
            <a:off x="7651466" y="5092054"/>
            <a:ext cx="4139275" cy="33855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800" b="1" dirty="0">
                <a:latin typeface="Arial" panose="020B0604020202020204" pitchFamily="34" charset="0"/>
                <a:cs typeface="Arial" panose="020B0604020202020204" pitchFamily="34" charset="0"/>
              </a:rPr>
              <a:t>ULAP-Park Berlin, 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Rehwaldt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Landschaftsarchitekten, 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landezine.com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index.php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/2011/01/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ulap-square-by-rehwaldt-landscape-architects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436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88709F-D85D-7E41-9A0B-A6DCFD84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488E0-D71A-2D44-9DE7-698D6CEF4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8DBDF9-4E32-6B46-B623-DAE7D7DD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16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B3656B7-2C22-9643-8613-256A694A1C9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4.1 Fokusgebiet Zentrum </a:t>
            </a:r>
            <a:r>
              <a:rPr lang="de-CH" sz="3200" b="1" dirty="0" err="1"/>
              <a:t>Heerbrugg</a:t>
            </a:r>
            <a:endParaRPr lang="de-CH" sz="3200" b="1" dirty="0"/>
          </a:p>
        </p:txBody>
      </p:sp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C02E5E6D-1476-1148-A3E1-6B3B5A8083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0" t="15426"/>
          <a:stretch/>
        </p:blipFill>
        <p:spPr>
          <a:xfrm>
            <a:off x="6896100" y="1342181"/>
            <a:ext cx="4457700" cy="4750644"/>
          </a:xfrm>
          <a:prstGeom prst="rect">
            <a:avLst/>
          </a:prstGeom>
        </p:spPr>
      </p:pic>
      <p:pic>
        <p:nvPicPr>
          <p:cNvPr id="12" name="Inhaltsplatzhalter 7">
            <a:extLst>
              <a:ext uri="{FF2B5EF4-FFF2-40B4-BE49-F238E27FC236}">
                <a16:creationId xmlns:a16="http://schemas.microsoft.com/office/drawing/2014/main" id="{A235F883-924F-D448-B21E-ACC650E74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r="3800"/>
          <a:stretch/>
        </p:blipFill>
        <p:spPr>
          <a:xfrm>
            <a:off x="838200" y="1342181"/>
            <a:ext cx="5791199" cy="47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F0C984A5-5E9B-5B4C-9E6A-7F4021FE1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5615"/>
          <a:stretch/>
        </p:blipFill>
        <p:spPr>
          <a:xfrm>
            <a:off x="2447152" y="1408254"/>
            <a:ext cx="7297695" cy="468457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D05800-F301-F840-A149-D5F43CFC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89045-424E-2340-85DC-782CAC2E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247189-59F6-8E40-92D1-A92C9425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17</a:t>
            </a:fld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046D6-3736-B642-8585-76A6F2A8BDD5}"/>
              </a:ext>
            </a:extLst>
          </p:cNvPr>
          <p:cNvSpPr/>
          <p:nvPr/>
        </p:nvSpPr>
        <p:spPr>
          <a:xfrm>
            <a:off x="6095999" y="2733817"/>
            <a:ext cx="1130809" cy="17465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35D652B-998D-D94B-B733-E077588417C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4.2 Fokusgebiet Grossraum Werber</a:t>
            </a:r>
          </a:p>
        </p:txBody>
      </p:sp>
    </p:spTree>
    <p:extLst>
      <p:ext uri="{BB962C8B-B14F-4D97-AF65-F5344CB8AC3E}">
        <p14:creationId xmlns:p14="http://schemas.microsoft.com/office/powerpoint/2010/main" val="2589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ABD0A06-47FB-3F44-A2E6-5199E87D4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3376" r="21308" b="4206"/>
          <a:stretch/>
        </p:blipFill>
        <p:spPr>
          <a:xfrm>
            <a:off x="838200" y="1369572"/>
            <a:ext cx="5092700" cy="472325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18B285-0910-B947-B8A7-4DC3F72B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0FD702-88DD-E54F-9D36-00DFEC98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68AD27-3633-534B-928A-5AB98725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18</a:t>
            </a:fld>
            <a:endParaRPr lang="de-CH"/>
          </a:p>
        </p:txBody>
      </p:sp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3104C7ED-5A49-7047-94AE-432708C1D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4122" r="12777" b="4004"/>
          <a:stretch/>
        </p:blipFill>
        <p:spPr>
          <a:xfrm>
            <a:off x="6096000" y="1369572"/>
            <a:ext cx="6096000" cy="472555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AEFE0B1-272B-DF42-BE64-0E13F6F46C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4.2 Fokusgebiet Grossraum Werber</a:t>
            </a:r>
          </a:p>
        </p:txBody>
      </p:sp>
    </p:spTree>
    <p:extLst>
      <p:ext uri="{BB962C8B-B14F-4D97-AF65-F5344CB8AC3E}">
        <p14:creationId xmlns:p14="http://schemas.microsoft.com/office/powerpoint/2010/main" val="27379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D4A5282D-6100-104B-B8B7-1A8F64FBB3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 b="3277"/>
          <a:stretch/>
        </p:blipFill>
        <p:spPr>
          <a:xfrm>
            <a:off x="2438400" y="1358900"/>
            <a:ext cx="7327316" cy="4733925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BB729D-A199-3B42-8CBB-F05D446B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9206C5-180F-C44A-97BE-7D017BC3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301392-C03B-AA40-AEE9-F72F8EB3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19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A7BCE37-393C-1149-B3EB-DF14047849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4.2 Fokusgebiet Grossraum Werber</a:t>
            </a:r>
          </a:p>
        </p:txBody>
      </p:sp>
    </p:spTree>
    <p:extLst>
      <p:ext uri="{BB962C8B-B14F-4D97-AF65-F5344CB8AC3E}">
        <p14:creationId xmlns:p14="http://schemas.microsoft.com/office/powerpoint/2010/main" val="23811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3600" b="1" dirty="0" smtClean="0"/>
              <a:t>Beratende </a:t>
            </a:r>
            <a:r>
              <a:rPr lang="de-CH" sz="3600" b="1" dirty="0" smtClean="0"/>
              <a:t>Büros</a:t>
            </a:r>
            <a:r>
              <a:rPr lang="de-CH" sz="3200" b="1" dirty="0" smtClean="0"/>
              <a:t/>
            </a:r>
            <a:br>
              <a:rPr lang="de-CH" sz="3200" b="1" dirty="0" smtClean="0"/>
            </a:br>
            <a:r>
              <a:rPr lang="de-CH" sz="3200" b="1" dirty="0"/>
              <a:t/>
            </a:r>
            <a:br>
              <a:rPr lang="de-CH" sz="3200" b="1" dirty="0"/>
            </a:br>
            <a:r>
              <a:rPr lang="de-CH" sz="3200" b="1" dirty="0" smtClean="0"/>
              <a:t>  </a:t>
            </a:r>
            <a:endParaRPr lang="de-CH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Christian Blum </a:t>
            </a:r>
          </a:p>
          <a:p>
            <a:pPr marL="457200" lvl="1" indent="0">
              <a:buNone/>
            </a:pPr>
            <a:r>
              <a:rPr lang="de-CH" dirty="0" smtClean="0"/>
              <a:t>Eckhaus AG Städtebau Raumplanung </a:t>
            </a:r>
          </a:p>
          <a:p>
            <a:pPr marL="457200" lvl="1" indent="0">
              <a:buNone/>
            </a:pPr>
            <a:endParaRPr lang="de-CH" dirty="0" smtClean="0"/>
          </a:p>
          <a:p>
            <a:r>
              <a:rPr lang="de-CH" dirty="0" err="1" smtClean="0"/>
              <a:t>Marilene</a:t>
            </a:r>
            <a:r>
              <a:rPr lang="de-CH" dirty="0" smtClean="0"/>
              <a:t> </a:t>
            </a:r>
            <a:r>
              <a:rPr lang="de-CH" dirty="0" err="1" smtClean="0"/>
              <a:t>Holzhauser</a:t>
            </a:r>
            <a:endParaRPr lang="de-CH" dirty="0" smtClean="0"/>
          </a:p>
          <a:p>
            <a:pPr marL="457200" lvl="1" indent="0">
              <a:buNone/>
            </a:pPr>
            <a:r>
              <a:rPr lang="de-CH" dirty="0" smtClean="0"/>
              <a:t>ERR Raumplaner AG 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57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BB729D-A199-3B42-8CBB-F05D446B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9206C5-180F-C44A-97BE-7D017BC3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301392-C03B-AA40-AEE9-F72F8EB3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20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A7BCE37-393C-1149-B3EB-DF14047849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4.2 Fokusgebiet Grossraum Werber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C9A176B-512C-3F42-A1D7-C6F7CD69E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t="9989" r="8372" b="7814"/>
          <a:stretch/>
        </p:blipFill>
        <p:spPr>
          <a:xfrm>
            <a:off x="2393950" y="862806"/>
            <a:ext cx="7048500" cy="5276850"/>
          </a:xfrm>
        </p:spPr>
      </p:pic>
    </p:spTree>
    <p:extLst>
      <p:ext uri="{BB962C8B-B14F-4D97-AF65-F5344CB8AC3E}">
        <p14:creationId xmlns:p14="http://schemas.microsoft.com/office/powerpoint/2010/main" val="49404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EB078C13-5121-C447-AB3B-E2B040F45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5615"/>
          <a:stretch/>
        </p:blipFill>
        <p:spPr>
          <a:xfrm>
            <a:off x="2447152" y="1408254"/>
            <a:ext cx="7297695" cy="468457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D05800-F301-F840-A149-D5F43CFC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89045-424E-2340-85DC-782CAC2E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247189-59F6-8E40-92D1-A92C9425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21</a:t>
            </a:fld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046D6-3736-B642-8585-76A6F2A8BDD5}"/>
              </a:ext>
            </a:extLst>
          </p:cNvPr>
          <p:cNvSpPr/>
          <p:nvPr/>
        </p:nvSpPr>
        <p:spPr>
          <a:xfrm>
            <a:off x="5482588" y="3630739"/>
            <a:ext cx="1226822" cy="116128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5198786-AFF1-174A-BAEB-E076BC13E3D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4.3 Fokusgebiet Areal </a:t>
            </a:r>
            <a:r>
              <a:rPr lang="de-CH" sz="3200" b="1" dirty="0" err="1"/>
              <a:t>Rohner</a:t>
            </a:r>
            <a:r>
              <a:rPr lang="de-CH" sz="3200" b="1" dirty="0"/>
              <a:t>/Eichholz</a:t>
            </a:r>
          </a:p>
        </p:txBody>
      </p:sp>
    </p:spTree>
    <p:extLst>
      <p:ext uri="{BB962C8B-B14F-4D97-AF65-F5344CB8AC3E}">
        <p14:creationId xmlns:p14="http://schemas.microsoft.com/office/powerpoint/2010/main" val="29284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C2F96C-1259-7747-A1D8-01ACBD07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988222-9C05-0549-940C-3C2E4B34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2155E1-6BA2-2049-B95E-1B4EFB6E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22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E362162-53BE-C946-8898-30E353C0D3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4.3 Fokusgebiet Areal </a:t>
            </a:r>
            <a:r>
              <a:rPr lang="de-CH" sz="3200" b="1" dirty="0" err="1"/>
              <a:t>Rohner</a:t>
            </a:r>
            <a:r>
              <a:rPr lang="de-CH" sz="3200" b="1" dirty="0"/>
              <a:t>/Eichholz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8B7BE52-E7C7-AF41-9A4F-B20DBD16A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3462" r="16548" b="3791"/>
          <a:stretch/>
        </p:blipFill>
        <p:spPr>
          <a:xfrm>
            <a:off x="838200" y="1372682"/>
            <a:ext cx="5029200" cy="4720143"/>
          </a:xfrm>
        </p:spPr>
      </p:pic>
      <p:pic>
        <p:nvPicPr>
          <p:cNvPr id="11" name="Inhaltsplatzhalter 7">
            <a:extLst>
              <a:ext uri="{FF2B5EF4-FFF2-40B4-BE49-F238E27FC236}">
                <a16:creationId xmlns:a16="http://schemas.microsoft.com/office/drawing/2014/main" id="{61F241D8-72F3-1242-A52C-1FC2E7BE71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8" t="14176" r="20160" b="10565"/>
          <a:stretch/>
        </p:blipFill>
        <p:spPr>
          <a:xfrm>
            <a:off x="5992703" y="1372682"/>
            <a:ext cx="5361097" cy="47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07533B98-5FD7-0E4C-84E3-645287D41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5615"/>
          <a:stretch/>
        </p:blipFill>
        <p:spPr>
          <a:xfrm>
            <a:off x="2447152" y="1408254"/>
            <a:ext cx="7297695" cy="468457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D05800-F301-F840-A149-D5F43CFC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89045-424E-2340-85DC-782CAC2E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247189-59F6-8E40-92D1-A92C9425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23</a:t>
            </a:fld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046D6-3736-B642-8585-76A6F2A8BDD5}"/>
              </a:ext>
            </a:extLst>
          </p:cNvPr>
          <p:cNvSpPr/>
          <p:nvPr/>
        </p:nvSpPr>
        <p:spPr>
          <a:xfrm rot="19401562">
            <a:off x="4662155" y="2669125"/>
            <a:ext cx="2548898" cy="8767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5D696B8-E1A4-EB4A-BD86-E29FDB40EF8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4.4 Fokusgebiet Ländern – </a:t>
            </a:r>
            <a:r>
              <a:rPr lang="de-CH" sz="3200" b="1" dirty="0" err="1"/>
              <a:t>Gerbeweg</a:t>
            </a:r>
            <a:endParaRPr lang="de-CH" sz="3200" b="1" dirty="0"/>
          </a:p>
        </p:txBody>
      </p:sp>
    </p:spTree>
    <p:extLst>
      <p:ext uri="{BB962C8B-B14F-4D97-AF65-F5344CB8AC3E}">
        <p14:creationId xmlns:p14="http://schemas.microsoft.com/office/powerpoint/2010/main" val="176574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F6E3EA-5269-6944-9417-BE18703C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CADE07-A512-3747-9123-137C6D47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A56056-BBCD-4D46-A5B2-140788F9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24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F9C6619-D39B-0D4A-9515-C57063EDEC8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4.4 Fokusgebiet Ländern – </a:t>
            </a:r>
            <a:r>
              <a:rPr lang="de-CH" sz="3200" b="1" dirty="0" err="1"/>
              <a:t>Gerbeweg</a:t>
            </a:r>
            <a:endParaRPr lang="de-CH" sz="3200" b="1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DF6C8BA-9983-4A4D-8FF8-ABA65BC63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4031" r="29527" b="3552"/>
          <a:stretch/>
        </p:blipFill>
        <p:spPr>
          <a:xfrm>
            <a:off x="838200" y="1350784"/>
            <a:ext cx="4635499" cy="4727611"/>
          </a:xfrm>
        </p:spPr>
      </p:pic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8CFFA233-1EBC-BE4D-88EF-246F6FFFA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t="13814" r="14151" b="2497"/>
          <a:stretch/>
        </p:blipFill>
        <p:spPr>
          <a:xfrm>
            <a:off x="5632703" y="1350785"/>
            <a:ext cx="6559297" cy="474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60C78FFD-EE3A-4D4A-8EBE-45086E167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5615"/>
          <a:stretch/>
        </p:blipFill>
        <p:spPr>
          <a:xfrm>
            <a:off x="2447152" y="1408254"/>
            <a:ext cx="7297695" cy="468457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D05800-F301-F840-A149-D5F43CFC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89045-424E-2340-85DC-782CAC2E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247189-59F6-8E40-92D1-A92C9425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25</a:t>
            </a:fld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046D6-3736-B642-8585-76A6F2A8BDD5}"/>
              </a:ext>
            </a:extLst>
          </p:cNvPr>
          <p:cNvSpPr/>
          <p:nvPr/>
        </p:nvSpPr>
        <p:spPr>
          <a:xfrm>
            <a:off x="3873499" y="3321006"/>
            <a:ext cx="1112283" cy="11366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28D9770-EF74-7D4F-9EE5-4DED14D8134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4.5 Fokusgebiet Dorfmitte</a:t>
            </a:r>
          </a:p>
        </p:txBody>
      </p:sp>
    </p:spTree>
    <p:extLst>
      <p:ext uri="{BB962C8B-B14F-4D97-AF65-F5344CB8AC3E}">
        <p14:creationId xmlns:p14="http://schemas.microsoft.com/office/powerpoint/2010/main" val="27113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2544A9-48C1-2345-9103-58C6EDCC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CE97AE-3AAA-2A4D-9EFE-6734BA4B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4AD418-D671-E648-BBED-31A17872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26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A4340DE-2DB9-0D41-8F81-41C4432FD1E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4.5 Fokusgebiet Dorfmitte</a:t>
            </a:r>
          </a:p>
        </p:txBody>
      </p:sp>
      <p:pic>
        <p:nvPicPr>
          <p:cNvPr id="12" name="Inhaltsplatzhalter 7">
            <a:extLst>
              <a:ext uri="{FF2B5EF4-FFF2-40B4-BE49-F238E27FC236}">
                <a16:creationId xmlns:a16="http://schemas.microsoft.com/office/drawing/2014/main" id="{68A34AD0-3129-B848-9EE5-4E985E1A43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9" t="5312" r="29049" b="36544"/>
          <a:stretch/>
        </p:blipFill>
        <p:spPr>
          <a:xfrm>
            <a:off x="838200" y="1371029"/>
            <a:ext cx="3472414" cy="4721796"/>
          </a:xfrm>
          <a:prstGeom prst="rect">
            <a:avLst/>
          </a:prstGeom>
          <a:ln>
            <a:noFill/>
          </a:ln>
        </p:spPr>
      </p:pic>
      <p:pic>
        <p:nvPicPr>
          <p:cNvPr id="13" name="Inhaltsplatzhalter 7">
            <a:extLst>
              <a:ext uri="{FF2B5EF4-FFF2-40B4-BE49-F238E27FC236}">
                <a16:creationId xmlns:a16="http://schemas.microsoft.com/office/drawing/2014/main" id="{D37457F8-B485-064B-B9E8-4EEE6FCEF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8" t="5501" r="29340" b="36355"/>
          <a:stretch/>
        </p:blipFill>
        <p:spPr>
          <a:xfrm>
            <a:off x="4451938" y="1371030"/>
            <a:ext cx="3447017" cy="4721794"/>
          </a:xfrm>
          <a:prstGeom prst="rect">
            <a:avLst/>
          </a:prstGeom>
        </p:spPr>
      </p:pic>
      <p:pic>
        <p:nvPicPr>
          <p:cNvPr id="14" name="Inhaltsplatzhalter 7">
            <a:extLst>
              <a:ext uri="{FF2B5EF4-FFF2-40B4-BE49-F238E27FC236}">
                <a16:creationId xmlns:a16="http://schemas.microsoft.com/office/drawing/2014/main" id="{EA81C19D-F3C6-244F-A093-C98A12CCE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6" t="5174" r="29356" b="36681"/>
          <a:stretch/>
        </p:blipFill>
        <p:spPr>
          <a:xfrm>
            <a:off x="8153400" y="1365492"/>
            <a:ext cx="3454400" cy="47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2544A9-48C1-2345-9103-58C6EDCC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CE97AE-3AAA-2A4D-9EFE-6734BA4B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4AD418-D671-E648-BBED-31A17872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27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A4340DE-2DB9-0D41-8F81-41C4432FD1E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4.5 Fokusgebiet Dorfmitte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9C9028D-5F9B-5A4D-85B5-9A8A7E3C1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t="6408" r="10208" b="30925"/>
          <a:stretch/>
        </p:blipFill>
        <p:spPr>
          <a:xfrm>
            <a:off x="1457906" y="1365339"/>
            <a:ext cx="9276188" cy="4727486"/>
          </a:xfrm>
        </p:spPr>
      </p:pic>
    </p:spTree>
    <p:extLst>
      <p:ext uri="{BB962C8B-B14F-4D97-AF65-F5344CB8AC3E}">
        <p14:creationId xmlns:p14="http://schemas.microsoft.com/office/powerpoint/2010/main" val="8668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496DD4-081C-4748-AAE1-AE555D6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A38E4E-1A74-7546-B618-F6D91A32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73459-458B-5E47-AF4F-EF539A45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28</a:t>
            </a:fld>
            <a:endParaRPr lang="de-CH"/>
          </a:p>
        </p:txBody>
      </p:sp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C3B46C58-45AE-3746-BA8B-93A5F15E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3703" r="24855" b="4675"/>
          <a:stretch/>
        </p:blipFill>
        <p:spPr>
          <a:xfrm>
            <a:off x="838200" y="1375745"/>
            <a:ext cx="5029201" cy="471708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8C45E6E-4470-7648-8987-DFC0FB17A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t="11363" r="27091" b="30000"/>
          <a:stretch/>
        </p:blipFill>
        <p:spPr>
          <a:xfrm>
            <a:off x="6273800" y="1375745"/>
            <a:ext cx="5080000" cy="4717078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A7CD0871-5533-E342-8E6B-4F98EDF3E6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4.5 Fokusgebiet Dorfmitte</a:t>
            </a:r>
          </a:p>
        </p:txBody>
      </p:sp>
    </p:spTree>
    <p:extLst>
      <p:ext uri="{BB962C8B-B14F-4D97-AF65-F5344CB8AC3E}">
        <p14:creationId xmlns:p14="http://schemas.microsoft.com/office/powerpoint/2010/main" val="13459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0BEF52A2-2FE4-A541-AB48-4F37135E9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5615"/>
          <a:stretch/>
        </p:blipFill>
        <p:spPr>
          <a:xfrm>
            <a:off x="2447152" y="1408254"/>
            <a:ext cx="7297695" cy="468457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D05800-F301-F840-A149-D5F43CFC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89045-424E-2340-85DC-782CAC2E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247189-59F6-8E40-92D1-A92C9425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29</a:t>
            </a:fld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046D6-3736-B642-8585-76A6F2A8BDD5}"/>
              </a:ext>
            </a:extLst>
          </p:cNvPr>
          <p:cNvSpPr/>
          <p:nvPr/>
        </p:nvSpPr>
        <p:spPr>
          <a:xfrm>
            <a:off x="2646026" y="4508500"/>
            <a:ext cx="1392574" cy="11453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7CD0871-5533-E342-8E6B-4F98EDF3E6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 smtClean="0"/>
              <a:t>4.6 </a:t>
            </a:r>
            <a:r>
              <a:rPr lang="de-CH" sz="3200" b="1" dirty="0"/>
              <a:t>Fokusgebiet </a:t>
            </a:r>
            <a:r>
              <a:rPr lang="de-CH" sz="3200" b="1" dirty="0" err="1" smtClean="0"/>
              <a:t>Sinkeren</a:t>
            </a:r>
            <a:r>
              <a:rPr lang="de-CH" sz="3200" b="1" dirty="0" smtClean="0"/>
              <a:t> – Bad Balgach</a:t>
            </a:r>
            <a:endParaRPr lang="de-CH" sz="3200" b="1" dirty="0"/>
          </a:p>
        </p:txBody>
      </p:sp>
    </p:spTree>
    <p:extLst>
      <p:ext uri="{BB962C8B-B14F-4D97-AF65-F5344CB8AC3E}">
        <p14:creationId xmlns:p14="http://schemas.microsoft.com/office/powerpoint/2010/main" val="33751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3600" b="1" dirty="0" smtClean="0"/>
              <a:t>Schutzkonzept</a:t>
            </a:r>
            <a:r>
              <a:rPr lang="de-CH" sz="3200" b="1" dirty="0" smtClean="0"/>
              <a:t/>
            </a:r>
            <a:br>
              <a:rPr lang="de-CH" sz="3200" b="1" dirty="0" smtClean="0"/>
            </a:br>
            <a:r>
              <a:rPr lang="de-CH" sz="3200" b="1" dirty="0"/>
              <a:t/>
            </a:r>
            <a:br>
              <a:rPr lang="de-CH" sz="3200" b="1" dirty="0"/>
            </a:br>
            <a:endParaRPr lang="de-CH" sz="32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</a:t>
            </a:fld>
            <a:endParaRPr lang="de-CH"/>
          </a:p>
        </p:txBody>
      </p:sp>
      <p:pic>
        <p:nvPicPr>
          <p:cNvPr id="1026" name="Picture 2" descr="https://bag-coronavirus.ch/wp-content/uploads/2020/06/BAG_Pictos_06_CoVi_blau_1080x1080_rgb_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76" y="8251281"/>
            <a:ext cx="403701" cy="42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ag-coronavirus.ch/wp-content/uploads/2020/06/BAG_Pictos_06_CoVi_blau_1080x1080_rgb_0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5" y="2110616"/>
            <a:ext cx="1354458" cy="14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ag-coronavirus.ch/wp-content/uploads/2020/06/BAG_Pictos_06_CoVi_blau_1080x1080_rgb_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81" y="2110616"/>
            <a:ext cx="1354458" cy="14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bag-coronavirus.ch/wp-content/uploads/2020/06/BAG_Pictos_06_CoVi_blau_1080x1080_rgb_0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08" y="4377549"/>
            <a:ext cx="1394700" cy="146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bag-coronavirus.ch/wp-content/uploads/2020/06/BAG_Pictos_06_CoVi_blau_1080x1080_rgb_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07" y="2110616"/>
            <a:ext cx="1340363" cy="140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bag-coronavirus.ch/wp-content/uploads/2020/06/BAG_Pictos_06_CoVi_blau_1080x1080_rgb_0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79" y="4374934"/>
            <a:ext cx="1338484" cy="140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842857" y="1324303"/>
            <a:ext cx="1031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Hygiene und Verhaltensregeln sind </a:t>
            </a:r>
            <a:r>
              <a:rPr lang="de-CH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wichtige Empfehlungen</a:t>
            </a:r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279363" y="2460755"/>
            <a:ext cx="2398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Abstand </a:t>
            </a:r>
            <a:b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halten 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665088" y="2107634"/>
            <a:ext cx="2377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Masken </a:t>
            </a:r>
          </a:p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tragen – wenn </a:t>
            </a:r>
          </a:p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kein Abstand </a:t>
            </a:r>
          </a:p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möglich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9222856" y="2449224"/>
            <a:ext cx="237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Händeschütteln vermeiden 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285994" y="4325327"/>
            <a:ext cx="2377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Taschen-</a:t>
            </a:r>
          </a:p>
          <a:p>
            <a:r>
              <a:rPr lang="de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tuch</a:t>
            </a:r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b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Armbeuge husten/niesen 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733405" y="4556552"/>
            <a:ext cx="237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Hände gründlich waschen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A6417D-EE65-4643-99A3-8A32F8BA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BAF416-22F4-5E49-99A6-34F476F9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830FD5-5295-9B40-B90A-B7C1DBE7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30</a:t>
            </a:fld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25ED59E-E66A-5B41-B060-B1CD8EFCB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3722" r="17148" b="11981"/>
          <a:stretch/>
        </p:blipFill>
        <p:spPr>
          <a:xfrm>
            <a:off x="838200" y="1369021"/>
            <a:ext cx="5867400" cy="4723804"/>
          </a:xfrm>
          <a:prstGeom prst="rect">
            <a:avLst/>
          </a:prstGeom>
        </p:spPr>
      </p:pic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5E815099-E52E-F548-82E6-B20D59FAD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44" y="1934118"/>
            <a:ext cx="5117256" cy="341411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991FEC8-F918-E44B-9691-FF7426D899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4.6 Fokusgebiet </a:t>
            </a:r>
            <a:r>
              <a:rPr lang="de-CH" sz="3200" b="1" dirty="0" err="1"/>
              <a:t>Sinkeren</a:t>
            </a:r>
            <a:r>
              <a:rPr lang="de-CH" sz="3200" b="1" dirty="0"/>
              <a:t> – Bad </a:t>
            </a:r>
            <a:r>
              <a:rPr lang="de-CH" sz="3200" b="1" dirty="0" err="1"/>
              <a:t>Balgach</a:t>
            </a:r>
            <a:r>
              <a:rPr lang="de-CH" sz="3200" b="1" dirty="0"/>
              <a:t> </a:t>
            </a:r>
            <a:endParaRPr lang="de-CH" sz="3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9594C3C-AE7C-D745-80E9-D78E43752902}"/>
              </a:ext>
            </a:extLst>
          </p:cNvPr>
          <p:cNvSpPr txBox="1"/>
          <p:nvPr/>
        </p:nvSpPr>
        <p:spPr>
          <a:xfrm>
            <a:off x="7074744" y="5422390"/>
            <a:ext cx="5117256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CH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Wohnüberbauung</a:t>
            </a:r>
            <a:r>
              <a:rPr lang="de-CH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Chriesimatt</a:t>
            </a:r>
            <a:r>
              <a:rPr lang="de-CH" sz="800" b="1" dirty="0">
                <a:latin typeface="Arial" panose="020B0604020202020204" pitchFamily="34" charset="0"/>
                <a:cs typeface="Arial" panose="020B0604020202020204" pitchFamily="34" charset="0"/>
              </a:rPr>
              <a:t>, Baar,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Graber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Pulver Architekten AG</a:t>
            </a:r>
          </a:p>
          <a:p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19FC48-5B8D-EB41-B43C-B24292C4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743445-EC22-0F48-B70A-A72A708C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AF30D-5C47-7942-8DBB-68401734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31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18833DE-9FDB-1F4E-8AC1-EC6279A666D3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9086193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5.1 Verbindung </a:t>
            </a:r>
            <a:r>
              <a:rPr lang="de-CH" sz="3200" b="1" dirty="0" smtClean="0"/>
              <a:t>ehemalige  </a:t>
            </a:r>
          </a:p>
          <a:p>
            <a:r>
              <a:rPr lang="de-CH" sz="3200" b="1" dirty="0"/>
              <a:t> </a:t>
            </a:r>
            <a:r>
              <a:rPr lang="de-CH" sz="3200" b="1" dirty="0" smtClean="0"/>
              <a:t>     </a:t>
            </a:r>
            <a:r>
              <a:rPr lang="de-CH" sz="3200" b="1" dirty="0" err="1" smtClean="0"/>
              <a:t>Dorfaach</a:t>
            </a:r>
            <a:r>
              <a:rPr lang="de-CH" sz="3200" b="1" dirty="0" smtClean="0"/>
              <a:t>/</a:t>
            </a:r>
            <a:r>
              <a:rPr lang="de-CH" sz="3200" b="1" dirty="0" err="1" smtClean="0"/>
              <a:t>Ländernkanal</a:t>
            </a:r>
            <a:endParaRPr lang="de-CH" sz="3200" b="1" dirty="0"/>
          </a:p>
          <a:p>
            <a:endParaRPr lang="de-CH" sz="32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CCC734A-06C2-BE4B-8BB1-16589D31BC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13199" r="2638" b="14807"/>
          <a:stretch/>
        </p:blipFill>
        <p:spPr>
          <a:xfrm>
            <a:off x="1714500" y="1375594"/>
            <a:ext cx="8762999" cy="47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B6075F-2FC4-AD4C-A3C0-D6E58A11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2E0DC3-DA40-984E-AC10-1DF6FDC8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204F4-121E-0D49-A00C-36422C6C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32</a:t>
            </a:fld>
            <a:endParaRPr lang="de-CH"/>
          </a:p>
        </p:txBody>
      </p:sp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6301138F-2B7C-C74F-A5BB-E9B2E48BC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t="3275" r="28848" b="20318"/>
          <a:stretch/>
        </p:blipFill>
        <p:spPr>
          <a:xfrm>
            <a:off x="838199" y="1427163"/>
            <a:ext cx="5235071" cy="4665662"/>
          </a:xfrm>
        </p:spPr>
      </p:pic>
      <p:pic>
        <p:nvPicPr>
          <p:cNvPr id="14" name="Inhaltsplatzhalter 7">
            <a:extLst>
              <a:ext uri="{FF2B5EF4-FFF2-40B4-BE49-F238E27FC236}">
                <a16:creationId xmlns:a16="http://schemas.microsoft.com/office/drawing/2014/main" id="{AAE20295-CD92-8244-AFA4-888F174A2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3474" r="28132" b="20119"/>
          <a:stretch/>
        </p:blipFill>
        <p:spPr>
          <a:xfrm>
            <a:off x="6289170" y="1427163"/>
            <a:ext cx="5280530" cy="4665662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FCA3C2F-C5E1-8543-94FE-754A26E1983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89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5.1 Verbindung </a:t>
            </a:r>
            <a:r>
              <a:rPr lang="de-CH" sz="3200" b="1" dirty="0" smtClean="0"/>
              <a:t>ehemalige </a:t>
            </a:r>
          </a:p>
          <a:p>
            <a:r>
              <a:rPr lang="de-CH" sz="3200" b="1" dirty="0"/>
              <a:t> </a:t>
            </a:r>
            <a:r>
              <a:rPr lang="de-CH" sz="3200" b="1" dirty="0" smtClean="0"/>
              <a:t>     </a:t>
            </a:r>
            <a:r>
              <a:rPr lang="de-CH" sz="3200" b="1" dirty="0" err="1" smtClean="0"/>
              <a:t>Dorfaach</a:t>
            </a:r>
            <a:r>
              <a:rPr lang="de-CH" sz="3200" b="1" dirty="0" smtClean="0"/>
              <a:t>/</a:t>
            </a:r>
            <a:r>
              <a:rPr lang="de-CH" sz="3200" b="1" dirty="0" err="1" smtClean="0"/>
              <a:t>Ländernkanal</a:t>
            </a:r>
            <a:endParaRPr lang="de-CH" sz="3200" b="1" dirty="0"/>
          </a:p>
          <a:p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4469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CFD2A5-5CEB-6A40-903A-43B054D6B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E8F5E4-38B6-914D-BB1E-F872FAA4F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A29F51-5875-B24F-ACAB-190792D2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33</a:t>
            </a:fld>
            <a:endParaRPr lang="de-CH"/>
          </a:p>
        </p:txBody>
      </p:sp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1142EDFD-7E99-4041-B0BE-EE6CB3FDA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97000"/>
            <a:ext cx="7049289" cy="4695825"/>
          </a:xfrm>
        </p:spPr>
      </p:pic>
      <p:pic>
        <p:nvPicPr>
          <p:cNvPr id="11" name="Inhaltsplatzhalter 7">
            <a:extLst>
              <a:ext uri="{FF2B5EF4-FFF2-40B4-BE49-F238E27FC236}">
                <a16:creationId xmlns:a16="http://schemas.microsoft.com/office/drawing/2014/main" id="{1B85FB91-ACD6-2446-8830-D083B46FC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954213"/>
            <a:ext cx="4017951" cy="267652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B209E5E-454D-E24C-B21E-D5108A6B172E}"/>
              </a:ext>
            </a:extLst>
          </p:cNvPr>
          <p:cNvSpPr txBox="1"/>
          <p:nvPr/>
        </p:nvSpPr>
        <p:spPr>
          <a:xfrm>
            <a:off x="8153401" y="4724986"/>
            <a:ext cx="34798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CH" sz="800" b="1" dirty="0">
                <a:latin typeface="Arial" panose="020B0604020202020204" pitchFamily="34" charset="0"/>
                <a:cs typeface="Arial" panose="020B0604020202020204" pitchFamily="34" charset="0"/>
              </a:rPr>
              <a:t>Spiel – und Bewegungsraumkonzept </a:t>
            </a:r>
            <a:r>
              <a:rPr lang="de-CH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Schermbeck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© DTP, 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landezine.com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index.php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/2020/03/spiel-und-bewegungsraumkonzept-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schermbeck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by-dtp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FCA3C2F-C5E1-8543-94FE-754A26E1983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89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5.1 Verbindung </a:t>
            </a:r>
            <a:r>
              <a:rPr lang="de-CH" sz="3200" b="1" dirty="0" smtClean="0"/>
              <a:t>ehemalige </a:t>
            </a:r>
          </a:p>
          <a:p>
            <a:r>
              <a:rPr lang="de-CH" sz="3200" b="1" dirty="0"/>
              <a:t> </a:t>
            </a:r>
            <a:r>
              <a:rPr lang="de-CH" sz="3200" b="1" dirty="0" smtClean="0"/>
              <a:t>     </a:t>
            </a:r>
            <a:r>
              <a:rPr lang="de-CH" sz="3200" b="1" dirty="0" err="1" smtClean="0"/>
              <a:t>Dorfaach</a:t>
            </a:r>
            <a:r>
              <a:rPr lang="de-CH" sz="3200" b="1" dirty="0" smtClean="0"/>
              <a:t>/</a:t>
            </a:r>
            <a:r>
              <a:rPr lang="de-CH" sz="3200" b="1" dirty="0" err="1" smtClean="0"/>
              <a:t>Ländernkanal</a:t>
            </a:r>
            <a:endParaRPr lang="de-CH" sz="3200" b="1" dirty="0"/>
          </a:p>
          <a:p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8962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2FEB31-B240-0940-B293-D1B023C4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60477E-3DD8-C14B-9FF6-06521A9C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D27DE3-B32D-ED41-A6DE-AF6F8573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34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34A1ECF-BB2D-B244-B4CB-60A396829D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5.2 Hauptstrasse</a:t>
            </a:r>
            <a:endParaRPr lang="de-CH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4F78E0-BB68-654C-AC54-1F9CA0E3E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9225"/>
            <a:ext cx="104267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2FEB31-B240-0940-B293-D1B023C4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60477E-3DD8-C14B-9FF6-06521A9C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D27DE3-B32D-ED41-A6DE-AF6F8573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35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34A1ECF-BB2D-B244-B4CB-60A396829D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5.2 Hauptstrasse</a:t>
            </a:r>
            <a:endParaRPr lang="de-CH" b="1" dirty="0"/>
          </a:p>
        </p:txBody>
      </p:sp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9EE7DA8E-EA49-B543-A0A4-261F96288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99" y="2808375"/>
            <a:ext cx="5077801" cy="3284450"/>
          </a:xfrm>
          <a:prstGeom prst="rect">
            <a:avLst/>
          </a:prstGeom>
        </p:spPr>
      </p:pic>
      <p:pic>
        <p:nvPicPr>
          <p:cNvPr id="11" name="Inhaltsplatzhalter 7">
            <a:extLst>
              <a:ext uri="{FF2B5EF4-FFF2-40B4-BE49-F238E27FC236}">
                <a16:creationId xmlns:a16="http://schemas.microsoft.com/office/drawing/2014/main" id="{A665397F-BE35-014E-8FAA-C76455339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08375"/>
            <a:ext cx="5077799" cy="32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79E98C-F8FE-7E46-8CFD-58F94E30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B7A76C-0159-6C41-9D35-3E8593DB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69D11E-7B2E-BB49-B707-3AF67280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36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0EA014A-F04C-6D4E-87B5-369722E5871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5.2 Hauptstrasse</a:t>
            </a:r>
            <a:endParaRPr lang="de-CH" b="1" dirty="0"/>
          </a:p>
        </p:txBody>
      </p:sp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126B089F-04A7-AD41-9AAF-8741ED96B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r="256" b="40692"/>
          <a:stretch/>
        </p:blipFill>
        <p:spPr>
          <a:xfrm>
            <a:off x="838201" y="1770642"/>
            <a:ext cx="5073093" cy="4322183"/>
          </a:xfrm>
        </p:spPr>
      </p:pic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FE560A20-D3BD-6D44-871B-7C8F49CDC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94" y="3817394"/>
            <a:ext cx="5073093" cy="227543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7DB467C-36C1-2C49-9DD4-69D121C3FB30}"/>
              </a:ext>
            </a:extLst>
          </p:cNvPr>
          <p:cNvSpPr txBox="1"/>
          <p:nvPr/>
        </p:nvSpPr>
        <p:spPr>
          <a:xfrm>
            <a:off x="6271294" y="6097750"/>
            <a:ext cx="2964914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800" b="1" dirty="0">
                <a:latin typeface="Arial" panose="020B0604020202020204" pitchFamily="34" charset="0"/>
                <a:cs typeface="Arial" panose="020B0604020202020204" pitchFamily="34" charset="0"/>
              </a:rPr>
              <a:t>Ersatzneubau Siedlung </a:t>
            </a:r>
            <a:r>
              <a:rPr lang="de-CH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Buchegg</a:t>
            </a:r>
            <a:r>
              <a:rPr lang="de-CH" sz="800" b="1" dirty="0">
                <a:latin typeface="Arial" panose="020B0604020202020204" pitchFamily="34" charset="0"/>
                <a:cs typeface="Arial" panose="020B0604020202020204" pitchFamily="34" charset="0"/>
              </a:rPr>
              <a:t>, Zürich, 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Duplex Architekten</a:t>
            </a:r>
          </a:p>
        </p:txBody>
      </p:sp>
    </p:spTree>
    <p:extLst>
      <p:ext uri="{BB962C8B-B14F-4D97-AF65-F5344CB8AC3E}">
        <p14:creationId xmlns:p14="http://schemas.microsoft.com/office/powerpoint/2010/main" val="12111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DC7E285-5B43-0342-9913-58CC6BEA4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0128"/>
            <a:ext cx="5832644" cy="435133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C56440-7603-E94B-8425-E8562F98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60C808-AE78-B040-B618-A21D3D6E7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71F9A1-C030-A841-A277-8C89911D4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37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B44C833-8AA9-7147-8EFD-7B222545E18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29516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/>
              <a:t>6. Hitzeangepasste Siedlungsentwicklung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635C7B-FE28-B348-BADF-33D0AA0ACF27}"/>
              </a:ext>
            </a:extLst>
          </p:cNvPr>
          <p:cNvSpPr txBox="1"/>
          <p:nvPr/>
        </p:nvSpPr>
        <p:spPr>
          <a:xfrm>
            <a:off x="838200" y="6140906"/>
            <a:ext cx="390748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800" b="1" dirty="0">
                <a:latin typeface="Arial" panose="020B0604020202020204" pitchFamily="34" charset="0"/>
                <a:cs typeface="Arial" panose="020B0604020202020204" pitchFamily="34" charset="0"/>
              </a:rPr>
              <a:t>Fachplanung Hitzeminderung, Programm Klimaanpassung, 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Stadt Zürich, 2020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B3A3ACC-4E79-CD4C-A3D4-689F3FE6F910}"/>
              </a:ext>
            </a:extLst>
          </p:cNvPr>
          <p:cNvSpPr txBox="1">
            <a:spLocks/>
          </p:cNvSpPr>
          <p:nvPr/>
        </p:nvSpPr>
        <p:spPr>
          <a:xfrm>
            <a:off x="6670844" y="1590587"/>
            <a:ext cx="53721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Qualitäten im Siedlungsgebiet</a:t>
            </a:r>
          </a:p>
          <a:p>
            <a:pPr lvl="1"/>
            <a:r>
              <a:rPr lang="de-CH" sz="1800" dirty="0"/>
              <a:t>Öffentliche Freiräume mit hoher Aufenthaltsqualität als Entlastungsräume </a:t>
            </a:r>
          </a:p>
          <a:p>
            <a:pPr lvl="1"/>
            <a:r>
              <a:rPr lang="de-CH" sz="1800" dirty="0"/>
              <a:t>Schattige Wege zu den öffentlichen Entlastungsräumen </a:t>
            </a:r>
          </a:p>
          <a:p>
            <a:pPr lvl="1"/>
            <a:r>
              <a:rPr lang="de-CH" sz="1800" dirty="0"/>
              <a:t>Vielfältige Grünräume im Wohn- und Arbeitsumfeld </a:t>
            </a:r>
          </a:p>
          <a:p>
            <a:pPr lvl="1"/>
            <a:r>
              <a:rPr lang="de-CH" sz="1800" dirty="0"/>
              <a:t>Klimaoptimierte Bebauung</a:t>
            </a:r>
          </a:p>
          <a:p>
            <a:r>
              <a:rPr lang="de-CH" dirty="0"/>
              <a:t>Materialisierung</a:t>
            </a:r>
          </a:p>
          <a:p>
            <a:pPr lvl="1"/>
            <a:r>
              <a:rPr lang="de-CH" sz="1800" dirty="0"/>
              <a:t>Wasser speichern</a:t>
            </a:r>
          </a:p>
          <a:p>
            <a:pPr lvl="1"/>
            <a:r>
              <a:rPr lang="de-CH" sz="1800" dirty="0"/>
              <a:t>Erlebbares Wasser und Trinkwasser </a:t>
            </a:r>
          </a:p>
          <a:p>
            <a:pPr lvl="1"/>
            <a:r>
              <a:rPr lang="de-CH" sz="1800" dirty="0"/>
              <a:t>Sickerfähige und begrünte Oberflächen</a:t>
            </a:r>
          </a:p>
          <a:p>
            <a:pPr lvl="1"/>
            <a:r>
              <a:rPr lang="de-CH" sz="1800" dirty="0"/>
              <a:t>Helle Beläge und Fassaden</a:t>
            </a:r>
          </a:p>
          <a:p>
            <a:pPr lvl="1"/>
            <a:r>
              <a:rPr lang="de-CH" sz="1800" dirty="0"/>
              <a:t>Gebäude begrünen</a:t>
            </a:r>
          </a:p>
          <a:p>
            <a:endParaRPr lang="de-CH" dirty="0"/>
          </a:p>
          <a:p>
            <a:pPr lvl="1"/>
            <a:endParaRPr lang="de-CH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3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05288910-64CC-5C42-8397-DC228F4CE8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972" r="5148" b="17630"/>
          <a:stretch/>
        </p:blipFill>
        <p:spPr>
          <a:xfrm>
            <a:off x="0" y="365126"/>
            <a:ext cx="9193494" cy="57277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1C57B8-75C0-BD4A-831D-6BC92100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6C264F-0690-D34C-AE12-7EAEBD74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3D0E18-D847-FE45-B5E6-9184425C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978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954924"/>
            <a:ext cx="12192000" cy="16396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CH" sz="5400" b="1" dirty="0" smtClean="0"/>
              <a:t>Diskussions- und </a:t>
            </a:r>
          </a:p>
          <a:p>
            <a:pPr marL="0" indent="0" algn="ctr">
              <a:buNone/>
            </a:pPr>
            <a:r>
              <a:rPr lang="de-CH" sz="5400" b="1" dirty="0" smtClean="0"/>
              <a:t>Fragerunde</a:t>
            </a:r>
            <a:endParaRPr lang="de-CH" sz="54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69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3600" b="1" dirty="0" smtClean="0"/>
              <a:t>Traktanden</a:t>
            </a:r>
            <a:r>
              <a:rPr lang="de-CH" sz="3200" b="1" dirty="0" smtClean="0"/>
              <a:t>  </a:t>
            </a:r>
            <a:r>
              <a:rPr lang="de-CH" sz="3200" b="1" dirty="0" smtClean="0"/>
              <a:t/>
            </a:r>
            <a:br>
              <a:rPr lang="de-CH" sz="3200" b="1" dirty="0" smtClean="0"/>
            </a:br>
            <a:r>
              <a:rPr lang="de-CH" sz="3200" b="1" dirty="0"/>
              <a:t/>
            </a:r>
            <a:br>
              <a:rPr lang="de-CH" sz="3200" b="1" dirty="0"/>
            </a:br>
            <a:endParaRPr lang="de-CH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CH" dirty="0" smtClean="0"/>
              <a:t>Begrüssung / Orientierung  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 smtClean="0"/>
              <a:t>Rückblick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 smtClean="0"/>
              <a:t>Ortsbauliche Studie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 smtClean="0"/>
              <a:t>Fragen / erste Rückmeldungen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 smtClean="0"/>
              <a:t>Weiteres Vorgehen 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 smtClean="0"/>
              <a:t>Abschluss 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07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3600" b="1" dirty="0" smtClean="0"/>
              <a:t>Mitwirkung</a:t>
            </a:r>
            <a:r>
              <a:rPr lang="de-CH" sz="3200" b="1" dirty="0" smtClean="0"/>
              <a:t/>
            </a:r>
            <a:br>
              <a:rPr lang="de-CH" sz="3200" b="1" dirty="0" smtClean="0"/>
            </a:br>
            <a:r>
              <a:rPr lang="de-CH" sz="3200" b="1" dirty="0"/>
              <a:t/>
            </a:r>
            <a:br>
              <a:rPr lang="de-CH" sz="3200" b="1" dirty="0"/>
            </a:br>
            <a:endParaRPr lang="de-CH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Möglichkeit zur </a:t>
            </a:r>
            <a:r>
              <a:rPr lang="de-CH" b="1" dirty="0" smtClean="0"/>
              <a:t>schriftlichen Stellungnahme </a:t>
            </a:r>
            <a:r>
              <a:rPr lang="de-CH" dirty="0" smtClean="0"/>
              <a:t>zur vorliegenden ortsbaulichen Studie bis </a:t>
            </a:r>
            <a:r>
              <a:rPr lang="de-CH" b="1" dirty="0" smtClean="0"/>
              <a:t>30. Oktober 2020</a:t>
            </a:r>
            <a:endParaRPr lang="de-CH" dirty="0" smtClean="0"/>
          </a:p>
          <a:p>
            <a:pPr marL="0" indent="0">
              <a:buNone/>
            </a:pPr>
            <a:endParaRPr lang="de-CH" dirty="0" smtClean="0"/>
          </a:p>
          <a:p>
            <a:r>
              <a:rPr lang="de-CH" dirty="0" smtClean="0"/>
              <a:t>Stellungnahmen sind bei der </a:t>
            </a:r>
            <a:r>
              <a:rPr lang="de-CH" b="1" dirty="0" smtClean="0"/>
              <a:t>Gemeinderatskanzlei</a:t>
            </a:r>
            <a:r>
              <a:rPr lang="de-CH" dirty="0" smtClean="0"/>
              <a:t> einzureichen</a:t>
            </a:r>
          </a:p>
          <a:p>
            <a:pPr marL="0" indent="0">
              <a:buNone/>
            </a:pPr>
            <a:endParaRPr lang="de-CH" dirty="0" smtClean="0"/>
          </a:p>
          <a:p>
            <a:r>
              <a:rPr lang="de-CH" dirty="0" smtClean="0"/>
              <a:t>Unterlagen können auf der </a:t>
            </a:r>
            <a:r>
              <a:rPr lang="de-CH" b="1" dirty="0" smtClean="0"/>
              <a:t>Homepage der Gemeinde </a:t>
            </a:r>
            <a:r>
              <a:rPr lang="de-CH" dirty="0" smtClean="0"/>
              <a:t>im </a:t>
            </a:r>
            <a:br>
              <a:rPr lang="de-CH" dirty="0" smtClean="0"/>
            </a:br>
            <a:r>
              <a:rPr lang="de-CH" dirty="0" smtClean="0"/>
              <a:t>PDF-Format heruntergeladen werden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1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E5CC71BC-BAE0-4A42-B9F3-6BD301C4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r>
              <a:rPr lang="de-CH" dirty="0"/>
              <a:t>Nächster Schritt: Kommunaler Richtplan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Revision Ortsplanung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41</a:t>
            </a:fld>
            <a:endParaRPr lang="de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1AD045-DD5F-41B9-AE2E-EC52B5105114}"/>
              </a:ext>
            </a:extLst>
          </p:cNvPr>
          <p:cNvSpPr/>
          <p:nvPr/>
        </p:nvSpPr>
        <p:spPr>
          <a:xfrm>
            <a:off x="896620" y="1858514"/>
            <a:ext cx="457200" cy="273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CH" dirty="0"/>
              <a:t>Analyse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5B874F6-7E4C-435A-B8AD-D275C0A711D3}"/>
              </a:ext>
            </a:extLst>
          </p:cNvPr>
          <p:cNvSpPr/>
          <p:nvPr/>
        </p:nvSpPr>
        <p:spPr>
          <a:xfrm>
            <a:off x="1605280" y="1852295"/>
            <a:ext cx="2118360" cy="12363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Räumliches Entwicklungs-konzept (ERR)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F50AC5B-BEBE-4217-82BE-F076FD14DE4F}"/>
              </a:ext>
            </a:extLst>
          </p:cNvPr>
          <p:cNvSpPr/>
          <p:nvPr/>
        </p:nvSpPr>
        <p:spPr>
          <a:xfrm>
            <a:off x="1605280" y="3352800"/>
            <a:ext cx="2118360" cy="12363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Ortsbauliche Studie (Eckhaus)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98101D6-160F-4927-8298-6540BF7EABED}"/>
              </a:ext>
            </a:extLst>
          </p:cNvPr>
          <p:cNvSpPr/>
          <p:nvPr/>
        </p:nvSpPr>
        <p:spPr>
          <a:xfrm>
            <a:off x="6609080" y="1852295"/>
            <a:ext cx="2306320" cy="5861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Zonenplan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97A8BED-99A3-4AC1-9D8C-42B5325C8CAF}"/>
              </a:ext>
            </a:extLst>
          </p:cNvPr>
          <p:cNvSpPr/>
          <p:nvPr/>
        </p:nvSpPr>
        <p:spPr>
          <a:xfrm>
            <a:off x="6609080" y="2563495"/>
            <a:ext cx="2306320" cy="5861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Baureglement 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5FB7FC6-1F2E-43D2-8059-BFD54BC5A1FD}"/>
              </a:ext>
            </a:extLst>
          </p:cNvPr>
          <p:cNvSpPr/>
          <p:nvPr/>
        </p:nvSpPr>
        <p:spPr>
          <a:xfrm>
            <a:off x="6609080" y="3274695"/>
            <a:ext cx="2306320" cy="5861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Schutzverordnung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B588682-79C2-47BF-9685-0A19E4846EF0}"/>
              </a:ext>
            </a:extLst>
          </p:cNvPr>
          <p:cNvSpPr/>
          <p:nvPr/>
        </p:nvSpPr>
        <p:spPr>
          <a:xfrm>
            <a:off x="6609080" y="3990763"/>
            <a:ext cx="2306320" cy="5861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Planungsbericht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F108489-20AE-4374-BDF7-C426F4B04B2D}"/>
              </a:ext>
            </a:extLst>
          </p:cNvPr>
          <p:cNvGrpSpPr/>
          <p:nvPr/>
        </p:nvGrpSpPr>
        <p:grpSpPr>
          <a:xfrm>
            <a:off x="4236720" y="1840018"/>
            <a:ext cx="1859280" cy="2736850"/>
            <a:chOff x="3870960" y="1608455"/>
            <a:chExt cx="1859280" cy="273685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3C29E4A-699A-4A24-BDF0-D4BC925F70F4}"/>
                </a:ext>
              </a:extLst>
            </p:cNvPr>
            <p:cNvSpPr/>
            <p:nvPr/>
          </p:nvSpPr>
          <p:spPr>
            <a:xfrm>
              <a:off x="3870960" y="1608455"/>
              <a:ext cx="1859280" cy="273685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CH" dirty="0"/>
                <a:t>Kommunaler Richtplan</a:t>
              </a:r>
            </a:p>
          </p:txBody>
        </p: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0BD60424-7ACB-49EA-B4DA-ABCFDF9407FB}"/>
                </a:ext>
              </a:extLst>
            </p:cNvPr>
            <p:cNvSpPr/>
            <p:nvPr/>
          </p:nvSpPr>
          <p:spPr>
            <a:xfrm>
              <a:off x="4023360" y="2284254"/>
              <a:ext cx="1579880" cy="38608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CH" sz="1200" dirty="0"/>
                <a:t>Siedlung</a:t>
              </a:r>
            </a:p>
          </p:txBody>
        </p:sp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3E19B189-614E-43D6-A98A-01FAABDBAA39}"/>
                </a:ext>
              </a:extLst>
            </p:cNvPr>
            <p:cNvSpPr/>
            <p:nvPr/>
          </p:nvSpPr>
          <p:spPr>
            <a:xfrm>
              <a:off x="4010660" y="2776723"/>
              <a:ext cx="1579880" cy="38608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CH" sz="1200" dirty="0"/>
                <a:t>Verkehr </a:t>
              </a:r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B04F6195-61DD-4F20-A553-CA3376B36EF8}"/>
                </a:ext>
              </a:extLst>
            </p:cNvPr>
            <p:cNvSpPr/>
            <p:nvPr/>
          </p:nvSpPr>
          <p:spPr>
            <a:xfrm>
              <a:off x="4010660" y="3269192"/>
              <a:ext cx="1579880" cy="38608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CH" sz="1200" dirty="0"/>
                <a:t>Landschaft</a:t>
              </a:r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C9655491-7089-492B-AA2B-C6F706713A25}"/>
                </a:ext>
              </a:extLst>
            </p:cNvPr>
            <p:cNvSpPr/>
            <p:nvPr/>
          </p:nvSpPr>
          <p:spPr>
            <a:xfrm>
              <a:off x="4023360" y="3761661"/>
              <a:ext cx="1579880" cy="38608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CH" sz="1200" dirty="0"/>
                <a:t>Infrastruktur</a:t>
              </a:r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861CE481-E13F-4885-8DB4-0C2D2D860BB9}"/>
              </a:ext>
            </a:extLst>
          </p:cNvPr>
          <p:cNvSpPr txBox="1"/>
          <p:nvPr/>
        </p:nvSpPr>
        <p:spPr>
          <a:xfrm>
            <a:off x="1176020" y="4870212"/>
            <a:ext cx="144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2018 - 2020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EED6B92-4193-45D7-82E9-34F74BC08411}"/>
              </a:ext>
            </a:extLst>
          </p:cNvPr>
          <p:cNvSpPr txBox="1"/>
          <p:nvPr/>
        </p:nvSpPr>
        <p:spPr>
          <a:xfrm>
            <a:off x="4376420" y="4866640"/>
            <a:ext cx="144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2020 / 2021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3D7196E-00E2-4940-84F7-E2D93CD0A66B}"/>
              </a:ext>
            </a:extLst>
          </p:cNvPr>
          <p:cNvSpPr txBox="1"/>
          <p:nvPr/>
        </p:nvSpPr>
        <p:spPr>
          <a:xfrm>
            <a:off x="6913880" y="4866640"/>
            <a:ext cx="144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2021 / 2022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C9C0941-D781-40DB-89D8-77D3A26B5F5F}"/>
              </a:ext>
            </a:extLst>
          </p:cNvPr>
          <p:cNvGrpSpPr/>
          <p:nvPr/>
        </p:nvGrpSpPr>
        <p:grpSpPr>
          <a:xfrm>
            <a:off x="3581400" y="906596"/>
            <a:ext cx="733599" cy="932364"/>
            <a:chOff x="3671799" y="730337"/>
            <a:chExt cx="733599" cy="932364"/>
          </a:xfrm>
        </p:grpSpPr>
        <p:sp>
          <p:nvSpPr>
            <p:cNvPr id="29" name="Pfeil: nach rechts 28">
              <a:extLst>
                <a:ext uri="{FF2B5EF4-FFF2-40B4-BE49-F238E27FC236}">
                  <a16:creationId xmlns:a16="http://schemas.microsoft.com/office/drawing/2014/main" id="{16987F69-2CA2-4AA1-89C5-9CEEC1225D90}"/>
                </a:ext>
              </a:extLst>
            </p:cNvPr>
            <p:cNvSpPr/>
            <p:nvPr/>
          </p:nvSpPr>
          <p:spPr>
            <a:xfrm rot="5400000">
              <a:off x="3746212" y="1124000"/>
              <a:ext cx="584775" cy="49262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2DB1E67-417F-4F2C-A355-B2369C8EF743}"/>
                </a:ext>
              </a:extLst>
            </p:cNvPr>
            <p:cNvSpPr txBox="1"/>
            <p:nvPr/>
          </p:nvSpPr>
          <p:spPr>
            <a:xfrm>
              <a:off x="3671799" y="730337"/>
              <a:ext cx="733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/>
                <a:t>heute</a:t>
              </a:r>
            </a:p>
          </p:txBody>
        </p:sp>
      </p:grpSp>
      <p:sp>
        <p:nvSpPr>
          <p:cNvPr id="3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sz="3600" b="1" dirty="0" smtClean="0"/>
              <a:t>Ausblick / Weiteres Vorgehen</a:t>
            </a:r>
            <a:r>
              <a:rPr lang="de-CH" sz="3200" b="1" dirty="0" smtClean="0"/>
              <a:t/>
            </a:r>
            <a:br>
              <a:rPr lang="de-CH" sz="3200" b="1" dirty="0" smtClean="0"/>
            </a:br>
            <a:r>
              <a:rPr lang="de-CH" sz="3200" b="1" dirty="0"/>
              <a:t/>
            </a:r>
            <a:br>
              <a:rPr lang="de-CH" sz="3200" b="1" dirty="0"/>
            </a:br>
            <a:endParaRPr lang="de-CH" sz="3200" b="1" dirty="0"/>
          </a:p>
        </p:txBody>
      </p:sp>
    </p:spTree>
    <p:extLst>
      <p:ext uri="{BB962C8B-B14F-4D97-AF65-F5344CB8AC3E}">
        <p14:creationId xmlns:p14="http://schemas.microsoft.com/office/powerpoint/2010/main" val="29098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A5F9096-650E-4A35-BDB4-3EC7D246E4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71" r="902" b="31961"/>
          <a:stretch/>
        </p:blipFill>
        <p:spPr>
          <a:xfrm>
            <a:off x="838200" y="1155033"/>
            <a:ext cx="10515600" cy="49249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0" y="2417763"/>
            <a:ext cx="10515600" cy="2387600"/>
          </a:xfrm>
        </p:spPr>
        <p:txBody>
          <a:bodyPr>
            <a:norm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</a:rPr>
              <a:t>Revision Ortsplanung Balgach</a:t>
            </a:r>
            <a:r>
              <a:rPr lang="de-CH" sz="4800" b="1" dirty="0" smtClean="0">
                <a:solidFill>
                  <a:schemeClr val="bg1"/>
                </a:solidFill>
              </a:rPr>
              <a:t/>
            </a:r>
            <a:br>
              <a:rPr lang="de-CH" sz="4800" b="1" dirty="0" smtClean="0">
                <a:solidFill>
                  <a:schemeClr val="bg1"/>
                </a:solidFill>
              </a:rPr>
            </a:br>
            <a:r>
              <a:rPr lang="de-CH" sz="2000" b="1" dirty="0" smtClean="0">
                <a:solidFill>
                  <a:schemeClr val="bg1"/>
                </a:solidFill>
              </a:rPr>
              <a:t> </a:t>
            </a:r>
            <a:r>
              <a:rPr lang="de-CH" b="1" dirty="0" smtClean="0">
                <a:solidFill>
                  <a:schemeClr val="bg1"/>
                </a:solidFill>
              </a:rPr>
              <a:t/>
            </a:r>
            <a:br>
              <a:rPr lang="de-CH" b="1" dirty="0" smtClean="0">
                <a:solidFill>
                  <a:schemeClr val="bg1"/>
                </a:solidFill>
              </a:rPr>
            </a:br>
            <a:r>
              <a:rPr lang="de-CH" sz="4000" b="1" dirty="0" smtClean="0">
                <a:solidFill>
                  <a:schemeClr val="bg1"/>
                </a:solidFill>
              </a:rPr>
              <a:t>Vorstellung Ortsbauliche Studie</a:t>
            </a:r>
            <a:endParaRPr lang="de-CH" sz="4000" b="1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8200" y="1358901"/>
            <a:ext cx="10515600" cy="1655762"/>
          </a:xfrm>
        </p:spPr>
        <p:txBody>
          <a:bodyPr>
            <a:normAutofit/>
          </a:bodyPr>
          <a:lstStyle/>
          <a:p>
            <a:endParaRPr lang="de-CH" dirty="0">
              <a:solidFill>
                <a:schemeClr val="bg1"/>
              </a:solidFill>
            </a:endParaRPr>
          </a:p>
          <a:p>
            <a:r>
              <a:rPr lang="de-CH" sz="4400" b="1" dirty="0" smtClean="0">
                <a:solidFill>
                  <a:schemeClr val="bg1"/>
                </a:solidFill>
              </a:rPr>
              <a:t>Herzlichen Dank</a:t>
            </a:r>
            <a:endParaRPr lang="de-CH" sz="4400" b="1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Revision Ortsplanung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Informationsveranstaltung vom 24. September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42</a:t>
            </a:fld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838200" y="535940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Informationsveranstaltung 24. September 2020</a:t>
            </a:r>
            <a:endParaRPr lang="de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E5CC71BC-BAE0-4A42-B9F3-6BD301C4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2018: Entwurf räumliches Entwicklungskonzept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5</a:t>
            </a:fld>
            <a:endParaRPr lang="de-CH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F222B1A-4D4F-4EEC-AA3E-B801210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b="18423"/>
          <a:stretch/>
        </p:blipFill>
        <p:spPr>
          <a:xfrm>
            <a:off x="961368" y="2293262"/>
            <a:ext cx="7080688" cy="412679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445269F-51F9-4E54-B142-653058269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541" y="5161603"/>
            <a:ext cx="5001323" cy="11050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4A2E272-FEE9-0E4A-97DC-5EC51C64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37698" cy="1325563"/>
          </a:xfrm>
        </p:spPr>
        <p:txBody>
          <a:bodyPr anchor="t" anchorCtr="0">
            <a:noAutofit/>
          </a:bodyPr>
          <a:lstStyle/>
          <a:p>
            <a:r>
              <a:rPr lang="de-CH" sz="3200" b="1" dirty="0" smtClean="0"/>
              <a:t>Rückblick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40354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E5CC71BC-BAE0-4A42-B9F3-6BD301C4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2018: Entwurf räumliches Entwicklungskonzept</a:t>
            </a:r>
          </a:p>
          <a:p>
            <a:r>
              <a:rPr lang="de-CH" dirty="0"/>
              <a:t>Februar 2019: Workshop mit der Bevölkerung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6</a:t>
            </a:fld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B4A3E4-7B29-4ED9-8CE9-8F40D2843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"/>
          <a:stretch/>
        </p:blipFill>
        <p:spPr>
          <a:xfrm>
            <a:off x="215318" y="2856321"/>
            <a:ext cx="3479068" cy="26389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208875-EC09-4601-BBE2-91DA4DB0C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691" y="4061432"/>
            <a:ext cx="2747282" cy="229491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C184B25-2205-40FB-9926-2C291D4B4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797" y="2856321"/>
            <a:ext cx="3035901" cy="25902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ECF4912-6305-46CD-B77C-08CEBE6DE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524" y="3945644"/>
            <a:ext cx="3618992" cy="24107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FCDFB16-56AF-44C0-8477-D4E087664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104" y="2862573"/>
            <a:ext cx="3618992" cy="29324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174CAAC-98C7-4FB7-B4DD-1AC78D944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0521" y="3968601"/>
            <a:ext cx="3479069" cy="281395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B4A2E272-FEE9-0E4A-97DC-5EC51C64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37698" cy="1325563"/>
          </a:xfrm>
        </p:spPr>
        <p:txBody>
          <a:bodyPr anchor="t" anchorCtr="0">
            <a:noAutofit/>
          </a:bodyPr>
          <a:lstStyle/>
          <a:p>
            <a:r>
              <a:rPr lang="de-CH" sz="3200" b="1" dirty="0" smtClean="0"/>
              <a:t>Rückblick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5192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E5CC71BC-BAE0-4A42-B9F3-6BD301C4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2018: Entwurf räumliches Entwicklungskonzept</a:t>
            </a:r>
          </a:p>
          <a:p>
            <a:r>
              <a:rPr lang="de-CH" dirty="0"/>
              <a:t>Februar 2019: Workshop mit der Bevölkerung</a:t>
            </a:r>
          </a:p>
          <a:p>
            <a:r>
              <a:rPr lang="de-CH" dirty="0"/>
              <a:t>Bereinigung Entwicklungskonzept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Revision Ortsplanung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7</a:t>
            </a:fld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C9B295-3DFB-4734-BF4A-4E7F88CD0F0F}"/>
              </a:ext>
            </a:extLst>
          </p:cNvPr>
          <p:cNvGrpSpPr/>
          <p:nvPr/>
        </p:nvGrpSpPr>
        <p:grpSpPr>
          <a:xfrm>
            <a:off x="928678" y="3429001"/>
            <a:ext cx="9481127" cy="2762167"/>
            <a:chOff x="928678" y="3429001"/>
            <a:chExt cx="9481127" cy="276216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206031-9447-4DEB-884F-B6E9353D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678" y="3429001"/>
              <a:ext cx="5537106" cy="2719552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D4FDE2A-9109-43FF-99F2-AC655CDAB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2566" y="3671264"/>
              <a:ext cx="4017239" cy="2519904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62E9BA7-6AAC-4541-ABA8-162BAB6237AE}"/>
              </a:ext>
            </a:extLst>
          </p:cNvPr>
          <p:cNvGrpSpPr/>
          <p:nvPr/>
        </p:nvGrpSpPr>
        <p:grpSpPr>
          <a:xfrm>
            <a:off x="6858000" y="2766977"/>
            <a:ext cx="4814890" cy="954107"/>
            <a:chOff x="6858000" y="2766977"/>
            <a:chExt cx="4814890" cy="954107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CCBF6D2-EC79-4AD7-8201-D8144639A99F}"/>
                </a:ext>
              </a:extLst>
            </p:cNvPr>
            <p:cNvSpPr txBox="1"/>
            <p:nvPr/>
          </p:nvSpPr>
          <p:spPr>
            <a:xfrm>
              <a:off x="8401186" y="2766977"/>
              <a:ext cx="32717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Basis für ortsbauliche Studie</a:t>
              </a:r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1E284F9C-4726-4AA2-8830-62FB1E5CFA6D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3058510"/>
              <a:ext cx="154318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B4A2E272-FEE9-0E4A-97DC-5EC51C64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37698" cy="1325563"/>
          </a:xfrm>
        </p:spPr>
        <p:txBody>
          <a:bodyPr anchor="t" anchorCtr="0">
            <a:noAutofit/>
          </a:bodyPr>
          <a:lstStyle/>
          <a:p>
            <a:r>
              <a:rPr lang="de-CH" sz="3200" b="1" dirty="0" smtClean="0"/>
              <a:t/>
            </a:r>
            <a:br>
              <a:rPr lang="de-CH" sz="3200" b="1" dirty="0" smtClean="0"/>
            </a:br>
            <a:r>
              <a:rPr lang="de-CH" sz="3200" b="1" dirty="0" smtClean="0"/>
              <a:t>Rückblick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4660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CH" dirty="0"/>
              <a:t>Vorgehen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/>
              <a:t>Lektüre des Territoriums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/>
              <a:t>Gesamtstrategie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/>
              <a:t>Konzepte für Fokusgebiete 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/>
              <a:t>Verbindung </a:t>
            </a:r>
            <a:r>
              <a:rPr lang="de-CH" dirty="0" err="1"/>
              <a:t>Dorfaach</a:t>
            </a:r>
            <a:r>
              <a:rPr lang="de-CH" dirty="0"/>
              <a:t>/</a:t>
            </a:r>
            <a:r>
              <a:rPr lang="de-CH" dirty="0" err="1"/>
              <a:t>Ländernkanal</a:t>
            </a:r>
            <a:r>
              <a:rPr lang="de-CH" dirty="0"/>
              <a:t> und Hauptstrasse</a:t>
            </a:r>
          </a:p>
          <a:p>
            <a:pPr marL="514350" indent="-514350">
              <a:buFont typeface="+mj-lt"/>
              <a:buAutoNum type="arabicPeriod"/>
            </a:pPr>
            <a:r>
              <a:rPr lang="de-CH" dirty="0"/>
              <a:t>Hitzeangepasste Siedlungsentwicklung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8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4A2E272-FEE9-0E4A-97DC-5EC51C64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37698" cy="1325563"/>
          </a:xfrm>
        </p:spPr>
        <p:txBody>
          <a:bodyPr anchor="t" anchorCtr="0">
            <a:noAutofit/>
          </a:bodyPr>
          <a:lstStyle/>
          <a:p>
            <a:r>
              <a:rPr lang="de-CH" sz="3200" b="1" dirty="0" smtClean="0"/>
              <a:t>Inhalt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8881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BE2C2-13CA-B64D-AEA0-D0BAFB3B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37698" cy="1325563"/>
          </a:xfrm>
        </p:spPr>
        <p:txBody>
          <a:bodyPr anchor="t" anchorCtr="0">
            <a:noAutofit/>
          </a:bodyPr>
          <a:lstStyle/>
          <a:p>
            <a:r>
              <a:rPr lang="de-CH" sz="3200" b="1" dirty="0"/>
              <a:t>1. Vorgehen</a:t>
            </a:r>
            <a:endParaRPr lang="de-DE" sz="32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47E2E0-1A56-BE44-B482-D67F946D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Revision Ortsplanung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45C3B2-E2C0-8349-B924-A33FFF3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Informationsveranstaltung vom 24. September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F660AC-E683-3947-8CCA-06333001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18CD-11DC-4955-A191-CE08052F65C5}" type="slidenum">
              <a:rPr lang="de-CH" smtClean="0"/>
              <a:t>9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9F2D6D-0D1A-3747-8B44-D904A8982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5" y="1420019"/>
            <a:ext cx="10502900" cy="46736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F090058-DE16-EC4E-A956-EE688D6D89F0}"/>
              </a:ext>
            </a:extLst>
          </p:cNvPr>
          <p:cNvSpPr txBox="1"/>
          <p:nvPr/>
        </p:nvSpPr>
        <p:spPr>
          <a:xfrm>
            <a:off x="927100" y="6117262"/>
            <a:ext cx="4758675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CH" sz="800" b="1" dirty="0">
                <a:latin typeface="Arial" panose="020B0604020202020204" pitchFamily="34" charset="0"/>
                <a:cs typeface="Arial" panose="020B0604020202020204" pitchFamily="34" charset="0"/>
              </a:rPr>
              <a:t>Hochschule Luzern, Qualitätsvolle Innenentwicklung von Städten und Gemeinden, 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Luzern, 2014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0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Microsoft Office PowerPoint</Application>
  <PresentationFormat>Breitbild</PresentationFormat>
  <Paragraphs>267</Paragraphs>
  <Slides>42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</vt:lpstr>
      <vt:lpstr>Revision Ortsplanung Balgach   Vorstellung Ortsbauliche Studie</vt:lpstr>
      <vt:lpstr>Beratende Büros    </vt:lpstr>
      <vt:lpstr>Schutzkonzept  </vt:lpstr>
      <vt:lpstr>Traktanden    </vt:lpstr>
      <vt:lpstr>Rückblick</vt:lpstr>
      <vt:lpstr>Rückblick</vt:lpstr>
      <vt:lpstr> Rückblick</vt:lpstr>
      <vt:lpstr>Inhalt</vt:lpstr>
      <vt:lpstr>1. Vorgehen</vt:lpstr>
      <vt:lpstr>2.1 Lektüre des Territoriums</vt:lpstr>
      <vt:lpstr>2.2 Lektüre des Territoriums  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Mitwirkung  </vt:lpstr>
      <vt:lpstr>Ausblick / Weiteres Vorgehen  </vt:lpstr>
      <vt:lpstr>Revision Ortsplanung Balgach   Vorstellung Ortsbauliche Studie</vt:lpstr>
    </vt:vector>
  </TitlesOfParts>
  <Company>VRSG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Susana Jevremovic</dc:creator>
  <cp:lastModifiedBy>Susana Jevremovic</cp:lastModifiedBy>
  <cp:revision>45</cp:revision>
  <dcterms:created xsi:type="dcterms:W3CDTF">2020-09-11T08:10:47Z</dcterms:created>
  <dcterms:modified xsi:type="dcterms:W3CDTF">2020-09-24T05:54:31Z</dcterms:modified>
</cp:coreProperties>
</file>